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1"/>
  </p:notesMasterIdLst>
  <p:sldIdLst>
    <p:sldId id="256" r:id="rId2"/>
    <p:sldId id="257" r:id="rId3"/>
    <p:sldId id="258" r:id="rId4"/>
    <p:sldId id="259" r:id="rId5"/>
    <p:sldId id="299" r:id="rId6"/>
    <p:sldId id="262" r:id="rId7"/>
    <p:sldId id="300" r:id="rId8"/>
    <p:sldId id="301" r:id="rId9"/>
    <p:sldId id="302" r:id="rId10"/>
    <p:sldId id="260" r:id="rId11"/>
    <p:sldId id="304" r:id="rId12"/>
    <p:sldId id="267" r:id="rId13"/>
    <p:sldId id="306" r:id="rId14"/>
    <p:sldId id="307" r:id="rId15"/>
    <p:sldId id="308" r:id="rId16"/>
    <p:sldId id="315" r:id="rId17"/>
    <p:sldId id="309" r:id="rId18"/>
    <p:sldId id="310" r:id="rId19"/>
    <p:sldId id="261" r:id="rId20"/>
    <p:sldId id="312" r:id="rId21"/>
    <p:sldId id="317" r:id="rId22"/>
    <p:sldId id="318" r:id="rId23"/>
    <p:sldId id="311" r:id="rId24"/>
    <p:sldId id="271" r:id="rId25"/>
    <p:sldId id="314" r:id="rId26"/>
    <p:sldId id="274" r:id="rId27"/>
    <p:sldId id="277" r:id="rId28"/>
    <p:sldId id="316" r:id="rId29"/>
    <p:sldId id="298" r:id="rId30"/>
  </p:sldIdLst>
  <p:sldSz cx="9144000" cy="5143500" type="screen16x9"/>
  <p:notesSz cx="6858000" cy="9144000"/>
  <p:embeddedFontLst>
    <p:embeddedFont>
      <p:font typeface="Nunito Light" panose="020B0604020202020204" charset="0"/>
      <p:regular r:id="rId32"/>
    </p:embeddedFont>
    <p:embeddedFont>
      <p:font typeface="Roboto Condensed Light" panose="020B0604020202020204" charset="0"/>
      <p:regular r:id="rId33"/>
      <p:bold r:id="rId34"/>
      <p:italic r:id="rId35"/>
      <p:boldItalic r:id="rId36"/>
    </p:embeddedFont>
    <p:embeddedFont>
      <p:font typeface="Roboto Condensed" panose="020B0604020202020204" charset="0"/>
      <p:regular r:id="rId37"/>
      <p:bold r:id="rId38"/>
      <p:italic r:id="rId39"/>
      <p:boldItalic r:id="rId40"/>
    </p:embeddedFont>
    <p:embeddedFont>
      <p:font typeface="Exo 2" panose="020B0604020202020204" charset="0"/>
      <p:regular r:id="rId41"/>
      <p:bold r:id="rId42"/>
      <p:italic r:id="rId43"/>
      <p:boldItalic r:id="rId44"/>
    </p:embeddedFont>
    <p:embeddedFont>
      <p:font typeface="Quattrocento Sans" panose="020B060402020202020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0" autoAdjust="0"/>
    <p:restoredTop sz="57544" autoAdjust="0"/>
  </p:normalViewPr>
  <p:slideViewPr>
    <p:cSldViewPr snapToGrid="0">
      <p:cViewPr varScale="1">
        <p:scale>
          <a:sx n="71" d="100"/>
          <a:sy n="71" d="100"/>
        </p:scale>
        <p:origin x="7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Dans</a:t>
            </a:r>
            <a:r>
              <a:rPr lang="fr-FR" baseline="0" dirty="0" smtClean="0"/>
              <a:t> notre table finale, une ligne correspond à un usager impliqué dans un accident corporel, </a:t>
            </a:r>
            <a:r>
              <a:rPr lang="fr-FR" baseline="0" dirty="0" smtClean="0"/>
              <a:t>parmi </a:t>
            </a:r>
            <a:r>
              <a:rPr lang="fr-FR" baseline="0" dirty="0" smtClean="0"/>
              <a:t>les variables, on retrouve les </a:t>
            </a:r>
            <a:r>
              <a:rPr lang="fr-FR" sz="1100" dirty="0" smtClean="0">
                <a:uFill>
                  <a:noFill/>
                </a:uFill>
              </a:rPr>
              <a:t>caractéristiques de la personne</a:t>
            </a:r>
            <a:r>
              <a:rPr lang="fr-FR" sz="1100" baseline="0" dirty="0" smtClean="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Le découpage de données est assez classique</a:t>
            </a:r>
            <a:r>
              <a:rPr lang="fr-FR" baseline="0" dirty="0" smtClean="0"/>
              <a:t> : </a:t>
            </a:r>
            <a:endParaRPr lang="fr-FR" dirty="0" smtClean="0"/>
          </a:p>
          <a:p>
            <a:pPr marL="158750" indent="0">
              <a:buNone/>
            </a:pPr>
            <a:endParaRPr lang="fr-FR" dirty="0" smtClean="0"/>
          </a:p>
          <a:p>
            <a:pPr marL="158750" indent="0">
              <a:buNone/>
            </a:pPr>
            <a:r>
              <a:rPr lang="fr-FR" dirty="0" smtClean="0"/>
              <a:t>Par la suite nous avons </a:t>
            </a:r>
            <a:r>
              <a:rPr lang="fr-FR" baseline="0" dirty="0" smtClean="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https://recipes.tidymodels.org/reference/index.html</a:t>
            </a:r>
          </a:p>
          <a:p>
            <a:pPr marL="0" lvl="0" indent="0" algn="l" rtl="0">
              <a:spcBef>
                <a:spcPts val="0"/>
              </a:spcBef>
              <a:spcAft>
                <a:spcPts val="0"/>
              </a:spcAft>
              <a:buNone/>
            </a:pPr>
            <a:r>
              <a:rPr lang="fr-FR" dirty="0" smtClean="0"/>
              <a:t>Pour </a:t>
            </a:r>
            <a:r>
              <a:rPr lang="fr-FR" dirty="0" smtClean="0"/>
              <a:t>la 1ere</a:t>
            </a:r>
            <a:r>
              <a:rPr lang="fr-FR" baseline="0" dirty="0" smtClean="0"/>
              <a:t> partie de </a:t>
            </a:r>
            <a:r>
              <a:rPr lang="fr-FR" dirty="0" smtClean="0"/>
              <a:t>travail de </a:t>
            </a:r>
            <a:r>
              <a:rPr lang="fr-FR" dirty="0" err="1" smtClean="0"/>
              <a:t>Feature</a:t>
            </a:r>
            <a:r>
              <a:rPr lang="fr-FR" dirty="0" smtClean="0"/>
              <a:t> engineering et modélisation,</a:t>
            </a:r>
            <a:r>
              <a:rPr lang="fr-FR" baseline="0" dirty="0" smtClean="0"/>
              <a:t> nous avons tenté </a:t>
            </a:r>
            <a:r>
              <a:rPr lang="fr-FR" dirty="0" smtClean="0"/>
              <a:t>les</a:t>
            </a:r>
            <a:r>
              <a:rPr lang="fr-FR" baseline="0" dirty="0" smtClean="0"/>
              <a:t> workflow de </a:t>
            </a:r>
            <a:r>
              <a:rPr lang="fr-FR" baseline="0" dirty="0" err="1" smtClean="0"/>
              <a:t>tidymodel</a:t>
            </a:r>
            <a:endParaRPr lang="fr-FR" baseline="0" dirty="0" smtClean="0"/>
          </a:p>
          <a:p>
            <a:pPr marL="0" lvl="0" indent="0" algn="l" rtl="0">
              <a:spcBef>
                <a:spcPts val="0"/>
              </a:spcBef>
              <a:spcAft>
                <a:spcPts val="0"/>
              </a:spcAft>
              <a:buNone/>
            </a:pPr>
            <a:r>
              <a:rPr lang="fr-FR" baseline="0" dirty="0" smtClean="0"/>
              <a:t>Nous avons préparé 5 recette</a:t>
            </a:r>
          </a:p>
          <a:p>
            <a:pPr marL="0" lvl="0" indent="0" algn="l" rtl="0">
              <a:spcBef>
                <a:spcPts val="0"/>
              </a:spcBef>
              <a:spcAft>
                <a:spcPts val="0"/>
              </a:spcAft>
              <a:buNone/>
            </a:pPr>
            <a:endParaRPr lang="fr-FR"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3. Dans la recette </a:t>
            </a:r>
            <a:r>
              <a:rPr lang="fr-FR" baseline="0" dirty="0" err="1" smtClean="0"/>
              <a:t>Spline</a:t>
            </a:r>
            <a:r>
              <a:rPr lang="fr-FR" baseline="0" dirty="0" smtClean="0"/>
              <a:t>, nous avons utiliser la </a:t>
            </a:r>
            <a:r>
              <a:rPr lang="fr-FR" b="1" dirty="0" smtClean="0"/>
              <a:t>Natural </a:t>
            </a:r>
            <a:r>
              <a:rPr lang="fr-FR" b="1" dirty="0" err="1" smtClean="0"/>
              <a:t>Spline</a:t>
            </a:r>
            <a:r>
              <a:rPr lang="fr-FR" b="1" dirty="0" smtClean="0"/>
              <a:t> Basis </a:t>
            </a:r>
            <a:r>
              <a:rPr lang="fr-FR" b="1" dirty="0" err="1" smtClean="0"/>
              <a:t>Functions</a:t>
            </a:r>
            <a:r>
              <a:rPr lang="fr-FR" b="1" baseline="0" dirty="0" smtClean="0"/>
              <a:t> </a:t>
            </a:r>
            <a:r>
              <a:rPr lang="fr-FR" baseline="0" dirty="0" smtClean="0"/>
              <a:t>intégrée </a:t>
            </a:r>
            <a:r>
              <a:rPr lang="fr-FR" baseline="0" dirty="0" smtClean="0"/>
              <a:t>dans </a:t>
            </a:r>
            <a:r>
              <a:rPr lang="fr-FR" baseline="0" dirty="0" err="1" smtClean="0"/>
              <a:t>tidymodel</a:t>
            </a:r>
            <a:r>
              <a:rPr lang="fr-FR" baseline="0" dirty="0" smtClean="0"/>
              <a:t>. Le principe est </a:t>
            </a:r>
            <a:r>
              <a:rPr lang="fr-FR" baseline="0" dirty="0" smtClean="0"/>
              <a:t>d’</a:t>
            </a:r>
            <a:r>
              <a:rPr lang="fr-FR" baseline="0" dirty="0" smtClean="0">
                <a:solidFill>
                  <a:srgbClr val="434343"/>
                </a:solidFill>
                <a:uFill>
                  <a:noFill/>
                </a:uFill>
                <a:latin typeface="Roboto Condensed Light"/>
                <a:ea typeface="Roboto Condensed Light"/>
                <a:cs typeface="Roboto Condensed Light"/>
              </a:rPr>
              <a:t>utiliser </a:t>
            </a:r>
            <a:r>
              <a:rPr lang="fr-FR" baseline="0" dirty="0" smtClean="0">
                <a:solidFill>
                  <a:srgbClr val="434343"/>
                </a:solidFill>
                <a:uFill>
                  <a:noFill/>
                </a:uFill>
                <a:latin typeface="Roboto Condensed Light"/>
                <a:ea typeface="Roboto Condensed Light"/>
                <a:cs typeface="Roboto Condensed Light"/>
              </a:rPr>
              <a:t>le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pour </a:t>
            </a:r>
            <a:r>
              <a:rPr lang="fr-FR" baseline="0" dirty="0" err="1" smtClean="0">
                <a:solidFill>
                  <a:srgbClr val="434343"/>
                </a:solidFill>
                <a:uFill>
                  <a:noFill/>
                </a:uFill>
                <a:latin typeface="Roboto Condensed Light"/>
                <a:ea typeface="Roboto Condensed Light"/>
                <a:cs typeface="Roboto Condensed Light"/>
              </a:rPr>
              <a:t>determiner</a:t>
            </a:r>
            <a:r>
              <a:rPr lang="fr-FR" baseline="0" dirty="0" smtClean="0">
                <a:solidFill>
                  <a:srgbClr val="434343"/>
                </a:solidFill>
                <a:uFill>
                  <a:noFill/>
                </a:uFill>
                <a:latin typeface="Roboto Condensed Light"/>
                <a:ea typeface="Roboto Condensed Light"/>
                <a:cs typeface="Roboto Condensed Light"/>
              </a:rPr>
              <a:t> le </a:t>
            </a:r>
            <a:r>
              <a:rPr lang="fr-FR" baseline="0" dirty="0" err="1" smtClean="0">
                <a:solidFill>
                  <a:srgbClr val="434343"/>
                </a:solidFill>
                <a:uFill>
                  <a:noFill/>
                </a:uFill>
                <a:latin typeface="Roboto Condensed Light"/>
                <a:ea typeface="Roboto Condensed Light"/>
                <a:cs typeface="Roboto Condensed Light"/>
              </a:rPr>
              <a:t>degree</a:t>
            </a:r>
            <a:r>
              <a:rPr lang="fr-FR" baseline="0" dirty="0" smtClean="0">
                <a:solidFill>
                  <a:srgbClr val="434343"/>
                </a:solidFill>
                <a:uFill>
                  <a:noFill/>
                </a:uFill>
                <a:latin typeface="Roboto Condensed Light"/>
                <a:ea typeface="Roboto Condensed Light"/>
                <a:cs typeface="Roboto Condensed Light"/>
              </a:rPr>
              <a:t> de liberté. </a:t>
            </a:r>
            <a:r>
              <a:rPr lang="en-US" dirty="0" smtClean="0"/>
              <a:t>As the degrees of freedom for a natural spline increase, more flexible and complex curves can be generated.</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Nous avons choisi de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smtClean="0">
                <a:solidFill>
                  <a:srgbClr val="434343"/>
                </a:solidFill>
                <a:uFill>
                  <a:noFill/>
                </a:uFill>
                <a:latin typeface="Roboto Condensed Light"/>
                <a:ea typeface="Roboto Condensed Light"/>
                <a:cs typeface="Roboto Condensed Light"/>
              </a:rPr>
              <a:t>spline</a:t>
            </a:r>
            <a:r>
              <a:rPr lang="fr-FR" baseline="0" dirty="0" smtClean="0">
                <a:solidFill>
                  <a:srgbClr val="434343"/>
                </a:solidFill>
                <a:uFill>
                  <a:noFill/>
                </a:uFill>
                <a:latin typeface="Roboto Condensed Light"/>
                <a:ea typeface="Roboto Condensed Light"/>
                <a:cs typeface="Roboto Condensed Light"/>
              </a:rPr>
              <a:t> de </a:t>
            </a:r>
            <a:r>
              <a:rPr lang="fr-FR" baseline="0" dirty="0" err="1" smtClean="0">
                <a:solidFill>
                  <a:srgbClr val="434343"/>
                </a:solidFill>
                <a:uFill>
                  <a:noFill/>
                </a:uFill>
                <a:latin typeface="Roboto Condensed Light"/>
                <a:ea typeface="Roboto Condensed Light"/>
                <a:cs typeface="Roboto Condensed Light"/>
              </a:rPr>
              <a:t>tidymodel</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rPr>
              <a:t>5. Pour terminer, nous sommes sortie de </a:t>
            </a:r>
            <a:r>
              <a:rPr lang="fr-FR" baseline="0" dirty="0" err="1" smtClean="0">
                <a:solidFill>
                  <a:srgbClr val="434343"/>
                </a:solidFill>
                <a:uFill>
                  <a:noFill/>
                </a:uFill>
                <a:latin typeface="Roboto Condensed Light"/>
                <a:ea typeface="Roboto Condensed Light"/>
              </a:rPr>
              <a:t>tidymodel</a:t>
            </a:r>
            <a:r>
              <a:rPr lang="fr-FR" baseline="0" dirty="0" smtClean="0">
                <a:solidFill>
                  <a:srgbClr val="434343"/>
                </a:solidFill>
                <a:uFill>
                  <a:noFill/>
                </a:uFill>
                <a:latin typeface="Roboto Condensed Light"/>
                <a:ea typeface="Roboto Condensed Light"/>
              </a:rPr>
              <a:t> et avons codé à la main la fonction de </a:t>
            </a:r>
            <a:r>
              <a:rPr lang="fr-FR" baseline="0" dirty="0" err="1" smtClean="0">
                <a:solidFill>
                  <a:srgbClr val="434343"/>
                </a:solidFill>
                <a:uFill>
                  <a:noFill/>
                </a:uFill>
                <a:latin typeface="Roboto Condensed Light"/>
                <a:ea typeface="Roboto Condensed Light"/>
              </a:rPr>
              <a:t>Spine</a:t>
            </a:r>
            <a:r>
              <a:rPr lang="fr-FR" baseline="0" dirty="0" smtClean="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Au lieu de fixer</a:t>
            </a:r>
            <a:r>
              <a:rPr lang="fr-FR" baseline="0" dirty="0" smtClean="0"/>
              <a:t> à priori les valeurs de </a:t>
            </a:r>
            <a:r>
              <a:rPr lang="fr-FR" baseline="0" dirty="0" err="1" smtClean="0"/>
              <a:t>differents</a:t>
            </a:r>
            <a:r>
              <a:rPr lang="fr-FR" baseline="0" dirty="0" smtClean="0"/>
              <a:t> </a:t>
            </a:r>
            <a:r>
              <a:rPr lang="fr-FR" baseline="0" dirty="0" err="1" smtClean="0"/>
              <a:t>hyperparamètres</a:t>
            </a:r>
            <a:r>
              <a:rPr lang="fr-FR" baseline="0" dirty="0" smtClean="0"/>
              <a:t> (comme le nb d’arbre, le profondeur d’arbre, le nombres d’</a:t>
            </a:r>
            <a:r>
              <a:rPr lang="fr-FR" baseline="0" dirty="0" err="1" smtClean="0"/>
              <a:t>epochs</a:t>
            </a:r>
            <a:r>
              <a:rPr lang="fr-FR" baseline="0" dirty="0" smtClean="0"/>
              <a:t>), nous avons choisi également de d’utiliser le </a:t>
            </a:r>
            <a:r>
              <a:rPr lang="fr-FR" baseline="0" dirty="0" err="1" smtClean="0"/>
              <a:t>tuning</a:t>
            </a:r>
            <a:r>
              <a:rPr lang="fr-FR" baseline="0" dirty="0" smtClean="0"/>
              <a:t> afin de trouver les paramètres </a:t>
            </a:r>
            <a:r>
              <a:rPr lang="fr-FR" baseline="0" dirty="0" smtClean="0"/>
              <a:t>les </a:t>
            </a:r>
            <a:r>
              <a:rPr lang="fr-FR" baseline="0" dirty="0" smtClean="0"/>
              <a:t>plus </a:t>
            </a:r>
            <a:r>
              <a:rPr lang="fr-FR" baseline="0" dirty="0" smtClean="0"/>
              <a:t>performants</a:t>
            </a:r>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dirty="0" smtClean="0"/>
              <a:t>Plusieurs approches existent, dont la recherche par quadrillage (</a:t>
            </a:r>
            <a:r>
              <a:rPr lang="fr-FR" dirty="0" err="1" smtClean="0"/>
              <a:t>Grid</a:t>
            </a:r>
            <a:r>
              <a:rPr lang="fr-FR" dirty="0" smtClean="0"/>
              <a:t> </a:t>
            </a:r>
            <a:r>
              <a:rPr lang="fr-FR" dirty="0" err="1" smtClean="0"/>
              <a:t>Search</a:t>
            </a:r>
            <a:r>
              <a:rPr lang="fr-FR" dirty="0" smtClean="0"/>
              <a:t>) : une liste de possibilités est établie pour chaque </a:t>
            </a:r>
            <a:r>
              <a:rPr lang="fr-FR" dirty="0" err="1" smtClean="0"/>
              <a:t>hyperparamètre</a:t>
            </a:r>
            <a:r>
              <a:rPr lang="fr-FR" dirty="0" smtClean="0"/>
              <a:t>. Le modèle sera entraîné pour chaque combinaison, son score calculé à chaque fois. La combinaison qui atteint le score le plus élevé sera l’</a:t>
            </a:r>
            <a:r>
              <a:rPr lang="fr-FR" dirty="0" err="1" smtClean="0"/>
              <a:t>hyperparamètre</a:t>
            </a:r>
            <a:r>
              <a:rPr lang="fr-FR" dirty="0" smtClean="0"/>
              <a:t> choisi.</a:t>
            </a:r>
            <a:endParaRPr lang="fr-FR" baseline="0" dirty="0" smtClean="0"/>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dirty="0" smtClean="0"/>
              <a:t>MARS Régression multivariée par </a:t>
            </a:r>
            <a:r>
              <a:rPr lang="fr-FR" dirty="0" err="1" smtClean="0"/>
              <a:t>spline</a:t>
            </a:r>
            <a:r>
              <a:rPr lang="fr-FR" dirty="0" smtClean="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Ensuite,</a:t>
            </a:r>
            <a:r>
              <a:rPr lang="fr-FR" baseline="0" dirty="0" smtClean="0"/>
              <a:t> nous avons utiliser le </a:t>
            </a:r>
            <a:r>
              <a:rPr lang="fr-FR" baseline="0" dirty="0" err="1" smtClean="0"/>
              <a:t>workflowsets</a:t>
            </a:r>
            <a:r>
              <a:rPr lang="fr-FR" baseline="0" dirty="0" smtClean="0"/>
              <a:t> proposé par </a:t>
            </a:r>
            <a:r>
              <a:rPr lang="fr-FR" baseline="0" dirty="0" err="1" smtClean="0"/>
              <a:t>Tidymodel</a:t>
            </a:r>
            <a:r>
              <a:rPr lang="fr-FR" baseline="0" dirty="0" smtClean="0"/>
              <a:t>.</a:t>
            </a:r>
            <a:endParaRPr lang="fr-FR" dirty="0" smtClean="0"/>
          </a:p>
          <a:p>
            <a:pPr marL="0" lvl="0" indent="0" algn="l" rtl="0">
              <a:spcBef>
                <a:spcPts val="0"/>
              </a:spcBef>
              <a:spcAft>
                <a:spcPts val="0"/>
              </a:spcAft>
              <a:buNone/>
            </a:pPr>
            <a:r>
              <a:rPr lang="fr-FR" dirty="0" smtClean="0"/>
              <a:t>Selon</a:t>
            </a:r>
            <a:r>
              <a:rPr lang="fr-FR" baseline="0" dirty="0" smtClean="0"/>
              <a:t> le documentation, le </a:t>
            </a:r>
            <a:r>
              <a:rPr lang="fr-FR" baseline="0" dirty="0" err="1" smtClean="0"/>
              <a:t>w</a:t>
            </a:r>
            <a:r>
              <a:rPr lang="fr-FR" dirty="0" err="1" smtClean="0"/>
              <a:t>orkflowset</a:t>
            </a:r>
            <a:r>
              <a:rPr lang="fr-FR" dirty="0" smtClean="0"/>
              <a:t> </a:t>
            </a:r>
            <a:r>
              <a:rPr lang="fr-FR" dirty="0" smtClean="0"/>
              <a:t>permettent aux utilisateurs de créer et de</a:t>
            </a:r>
            <a:r>
              <a:rPr lang="fr-FR" baseline="0" dirty="0" smtClean="0"/>
              <a:t> « fit » </a:t>
            </a:r>
            <a:r>
              <a:rPr lang="fr-FR" dirty="0" smtClean="0"/>
              <a:t>facilement un grand nombre de modèles. Il</a:t>
            </a:r>
            <a:r>
              <a:rPr lang="fr-FR" baseline="0" dirty="0" smtClean="0"/>
              <a:t>s </a:t>
            </a:r>
            <a:r>
              <a:rPr lang="fr-FR" dirty="0" smtClean="0"/>
              <a:t>peuvent créer un ensemble de workflows en croisant toutes les combinaisons </a:t>
            </a:r>
            <a:r>
              <a:rPr lang="fr-FR" dirty="0" smtClean="0"/>
              <a:t>(recette</a:t>
            </a:r>
            <a:r>
              <a:rPr lang="fr-FR" baseline="0" dirty="0" smtClean="0"/>
              <a:t>, </a:t>
            </a:r>
            <a:r>
              <a:rPr lang="fr-FR" dirty="0" smtClean="0"/>
              <a:t>formule et les spécifications de modèles).</a:t>
            </a:r>
            <a:endParaRPr lang="en-US"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Dans</a:t>
            </a:r>
            <a:r>
              <a:rPr lang="fr-FR" baseline="0" dirty="0" smtClean="0"/>
              <a:t> notre projet, nous avons pris la recette « basic » et celle d’interaction  + </a:t>
            </a:r>
            <a:r>
              <a:rPr lang="fr-FR" baseline="0" dirty="0" err="1" smtClean="0"/>
              <a:t>spline</a:t>
            </a:r>
            <a:r>
              <a:rPr lang="fr-FR" baseline="0" dirty="0" smtClean="0"/>
              <a:t>. En terme de modèle, nous avons pris : …, </a:t>
            </a:r>
            <a:r>
              <a:rPr lang="fr-FR" dirty="0" smtClean="0">
                <a:solidFill>
                  <a:srgbClr val="0070C0"/>
                </a:solidFill>
                <a:uFill>
                  <a:noFill/>
                </a:uFill>
                <a:latin typeface="Roboto Condensed Light"/>
                <a:ea typeface="Roboto Condensed Light"/>
                <a:cs typeface="Roboto Condensed Light"/>
                <a:sym typeface="Roboto Condensed Light"/>
              </a:rPr>
              <a:t>2 </a:t>
            </a:r>
            <a:r>
              <a:rPr lang="fr-FR" dirty="0" err="1" smtClean="0">
                <a:solidFill>
                  <a:srgbClr val="0070C0"/>
                </a:solidFill>
                <a:uFill>
                  <a:noFill/>
                </a:uFill>
                <a:latin typeface="Roboto Condensed Light"/>
                <a:ea typeface="Roboto Condensed Light"/>
                <a:cs typeface="Roboto Condensed Light"/>
                <a:sym typeface="Roboto Condensed Light"/>
              </a:rPr>
              <a:t>recipes</a:t>
            </a:r>
            <a:r>
              <a:rPr lang="fr-FR" dirty="0" smtClean="0">
                <a:solidFill>
                  <a:srgbClr val="0070C0"/>
                </a:solidFill>
                <a:uFill>
                  <a:noFill/>
                </a:uFill>
                <a:latin typeface="Roboto Condensed Light"/>
                <a:ea typeface="Roboto Condensed Light"/>
                <a:cs typeface="Roboto Condensed Light"/>
                <a:sym typeface="Roboto Condensed Light"/>
              </a:rPr>
              <a:t> x 7 modèles </a:t>
            </a:r>
            <a:r>
              <a:rPr lang="fr-FR" baseline="0" dirty="0" smtClean="0"/>
              <a:t>ce qui nous donne 14 combinaisons possible. </a:t>
            </a:r>
            <a:endParaRPr lang="fr-FR" dirty="0" smtClean="0"/>
          </a:p>
          <a:p>
            <a:pPr marL="0" lvl="0" indent="0" algn="l" rtl="0">
              <a:spcBef>
                <a:spcPts val="0"/>
              </a:spcBef>
              <a:spcAft>
                <a:spcPts val="0"/>
              </a:spcAft>
              <a:buNone/>
            </a:pPr>
            <a:r>
              <a:rPr lang="fr-FR" dirty="0" smtClean="0"/>
              <a:t>A part</a:t>
            </a:r>
            <a:r>
              <a:rPr lang="fr-FR" baseline="0" dirty="0" smtClean="0"/>
              <a:t> la combinaison Basic + logistique qui n’a pas d’hyper paramètre à calibrer. Toutes les autres combinaisons ont des </a:t>
            </a:r>
            <a:r>
              <a:rPr lang="fr-FR" baseline="0" dirty="0" smtClean="0"/>
              <a:t>calibrages </a:t>
            </a:r>
            <a:r>
              <a:rPr lang="fr-FR" baseline="0" dirty="0" smtClean="0"/>
              <a:t>à faire via le </a:t>
            </a:r>
            <a:r>
              <a:rPr lang="fr-FR" baseline="0" dirty="0" err="1" smtClean="0"/>
              <a:t>tuning</a:t>
            </a:r>
            <a:r>
              <a:rPr lang="fr-FR" baseline="0" dirty="0" smtClean="0"/>
              <a:t>, soit dans les modèles, soit dans les modèles et recettes en même temps.  Pour chaque combinaison, on demande qu’il nous propose 20 </a:t>
            </a:r>
            <a:r>
              <a:rPr lang="fr-FR" baseline="0" dirty="0" smtClean="0"/>
              <a:t>possibilités via l’approche « </a:t>
            </a:r>
            <a:r>
              <a:rPr lang="fr-FR" baseline="0" dirty="0" err="1" smtClean="0"/>
              <a:t>grid</a:t>
            </a:r>
            <a:r>
              <a:rPr lang="fr-FR" baseline="0" dirty="0" smtClean="0"/>
              <a:t> </a:t>
            </a:r>
            <a:r>
              <a:rPr lang="fr-FR" baseline="0" dirty="0" err="1" smtClean="0"/>
              <a:t>search</a:t>
            </a:r>
            <a:r>
              <a:rPr lang="fr-FR" baseline="0" dirty="0" smtClean="0"/>
              <a:t> »</a:t>
            </a:r>
            <a:endParaRPr lang="fr-FR" baseline="0" dirty="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Si on fait le calcule, dans ce</a:t>
            </a:r>
            <a:r>
              <a:rPr lang="fr-FR" baseline="0" dirty="0" smtClean="0"/>
              <a:t> </a:t>
            </a:r>
            <a:r>
              <a:rPr lang="fr-FR" dirty="0" err="1" smtClean="0"/>
              <a:t>Tidyworkflow</a:t>
            </a:r>
            <a:r>
              <a:rPr lang="fr-FR" baseline="0" dirty="0" err="1" smtClean="0"/>
              <a:t>set</a:t>
            </a:r>
            <a:r>
              <a:rPr lang="fr-FR" baseline="0" dirty="0" smtClean="0"/>
              <a:t>, 261 possibilités de modèles ont été testés. A la fin, il les classe selon </a:t>
            </a:r>
            <a:r>
              <a:rPr lang="fr-FR" baseline="0" dirty="0" err="1" smtClean="0"/>
              <a:t>metric</a:t>
            </a:r>
            <a:r>
              <a:rPr lang="fr-FR" baseline="0" dirty="0" smtClean="0"/>
              <a:t> choisi</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1 + 13*20 = 261 possibilités</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En réalité nous avons fait tourner l’ensemble</a:t>
            </a:r>
            <a:r>
              <a:rPr lang="fr-FR" baseline="0" dirty="0" smtClean="0"/>
              <a:t> de combinaison recette modèles, c’est juste dans cette présentation nous avons choisi de </a:t>
            </a:r>
            <a:r>
              <a:rPr lang="fr-FR" baseline="0" dirty="0" smtClean="0"/>
              <a:t>restreindre </a:t>
            </a:r>
            <a:r>
              <a:rPr lang="fr-FR" baseline="0" dirty="0" smtClean="0"/>
              <a:t>le nombre, </a:t>
            </a:r>
            <a:r>
              <a:rPr lang="fr-FR" baseline="0" dirty="0" smtClean="0"/>
              <a:t>pour que les tableaux et graphiques soient lisibles.</a:t>
            </a:r>
            <a:endParaRPr lang="fr-FR"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goal of </a:t>
            </a:r>
            <a:r>
              <a:rPr lang="en-US" dirty="0" err="1" smtClean="0"/>
              <a:t>workflowsets</a:t>
            </a:r>
            <a:r>
              <a:rPr lang="en-US" dirty="0" smtClean="0"/>
              <a:t> is to allow users to create and easily fit a large number of models. </a:t>
            </a:r>
            <a:r>
              <a:rPr lang="en-US" dirty="0" err="1" smtClean="0"/>
              <a:t>workflowsets</a:t>
            </a:r>
            <a:r>
              <a:rPr lang="en-US" dirty="0" smtClean="0"/>
              <a:t> can create a </a:t>
            </a:r>
            <a:r>
              <a:rPr lang="en-US" i="1" dirty="0" smtClean="0"/>
              <a:t>workflow set</a:t>
            </a:r>
            <a:r>
              <a:rPr lang="en-US" dirty="0" smtClean="0"/>
              <a:t> that holds multiple workflow objects. These objects can be created by crossing all combinations of preprocessors (e.g., formula, recipe, </a:t>
            </a:r>
            <a:r>
              <a:rPr lang="en-US" dirty="0" err="1" smtClean="0"/>
              <a:t>etc</a:t>
            </a:r>
            <a:r>
              <a:rPr lang="en-US" dirty="0" smtClean="0"/>
              <a:t>) and model specifications. This set can be easier tuned or resampled using a set of simple commands.</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err="1" smtClean="0"/>
              <a:t>accuracy</a:t>
            </a:r>
            <a:r>
              <a:rPr lang="fr-FR" baseline="0" dirty="0" smtClean="0"/>
              <a:t>, la combinaison recette interaction et </a:t>
            </a:r>
            <a:r>
              <a:rPr lang="fr-FR" baseline="0" dirty="0" err="1" smtClean="0"/>
              <a:t>spline</a:t>
            </a:r>
            <a:r>
              <a:rPr lang="fr-FR" baseline="0" dirty="0" smtClean="0"/>
              <a:t>, et modèle </a:t>
            </a:r>
            <a:r>
              <a:rPr lang="fr-FR" baseline="0" dirty="0" err="1" smtClean="0"/>
              <a:t>boosting</a:t>
            </a:r>
            <a:r>
              <a:rPr lang="fr-FR" baseline="0" dirty="0" smtClean="0"/>
              <a:t> classe en première , avec une </a:t>
            </a:r>
            <a:r>
              <a:rPr lang="fr-FR" baseline="0" dirty="0" err="1" smtClean="0"/>
              <a:t>accuracy</a:t>
            </a:r>
            <a:r>
              <a:rPr lang="fr-FR" baseline="0" dirty="0" smtClean="0"/>
              <a:t> </a:t>
            </a:r>
            <a:r>
              <a:rPr lang="fr-FR" baseline="0" dirty="0" smtClean="0"/>
              <a:t>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smtClean="0"/>
              <a:t>roc </a:t>
            </a:r>
            <a:r>
              <a:rPr lang="fr-FR" baseline="0" dirty="0" err="1" smtClean="0"/>
              <a:t>auc</a:t>
            </a:r>
            <a:r>
              <a:rPr lang="fr-FR" baseline="0" dirty="0" smtClean="0"/>
              <a:t>, </a:t>
            </a:r>
            <a:r>
              <a:rPr lang="fr-FR" baseline="0" dirty="0" smtClean="0"/>
              <a:t>la combinaison recette interaction et </a:t>
            </a:r>
            <a:r>
              <a:rPr lang="fr-FR" baseline="0" dirty="0" err="1" smtClean="0"/>
              <a:t>spline</a:t>
            </a:r>
            <a:r>
              <a:rPr lang="fr-FR" baseline="0" dirty="0" smtClean="0"/>
              <a:t>, et modèle </a:t>
            </a:r>
            <a:r>
              <a:rPr lang="fr-FR" baseline="0" dirty="0" err="1" smtClean="0"/>
              <a:t>svm</a:t>
            </a:r>
            <a:r>
              <a:rPr lang="fr-FR" baseline="0" dirty="0" smtClean="0"/>
              <a:t> polynomial </a:t>
            </a:r>
            <a:r>
              <a:rPr lang="fr-FR" baseline="0" dirty="0" smtClean="0"/>
              <a:t>classe en première , avec une </a:t>
            </a:r>
            <a:r>
              <a:rPr lang="fr-FR" baseline="0" dirty="0" smtClean="0"/>
              <a:t>valeur </a:t>
            </a:r>
            <a:r>
              <a:rPr lang="fr-FR" baseline="0" dirty="0" err="1" smtClean="0"/>
              <a:t>auc</a:t>
            </a:r>
            <a:r>
              <a:rPr lang="fr-FR" baseline="0" dirty="0" smtClean="0"/>
              <a:t> roc de </a:t>
            </a:r>
            <a:r>
              <a:rPr lang="fr-FR" baseline="0" dirty="0" smtClean="0"/>
              <a:t>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Au lieu</a:t>
            </a:r>
            <a:r>
              <a:rPr lang="fr-FR" baseline="0" dirty="0" smtClean="0"/>
              <a:t> de s’affoler afin de décider à quel métrique faire confiance,  on s’est dit qu’on va également voir comment donne le modèle </a:t>
            </a:r>
            <a:r>
              <a:rPr lang="fr-FR" baseline="0" dirty="0" err="1" smtClean="0"/>
              <a:t>deeplearning</a:t>
            </a:r>
            <a:r>
              <a:rPr lang="fr-FR" baseline="0" dirty="0" smtClean="0"/>
              <a:t> via </a:t>
            </a:r>
            <a:r>
              <a:rPr lang="fr-FR" baseline="0" dirty="0" err="1" smtClean="0"/>
              <a:t>Keras</a:t>
            </a:r>
            <a:r>
              <a:rPr lang="fr-FR" baseline="0" dirty="0" smtClean="0"/>
              <a:t>. </a:t>
            </a:r>
            <a:r>
              <a:rPr lang="fr-FR" baseline="0" dirty="0" err="1" smtClean="0"/>
              <a:t>Keras</a:t>
            </a:r>
            <a:r>
              <a:rPr lang="fr-FR" baseline="0" dirty="0" smtClean="0"/>
              <a:t> n’est pas encore implémenté dans </a:t>
            </a:r>
            <a:r>
              <a:rPr lang="fr-FR" baseline="0" dirty="0" err="1" smtClean="0"/>
              <a:t>tidymodel</a:t>
            </a:r>
            <a:r>
              <a:rPr lang="fr-FR" baseline="0" dirty="0" smtClean="0"/>
              <a:t>, donc on a fait a part.</a:t>
            </a:r>
            <a:endParaRPr lang="fr-FR" dirty="0" smtClean="0"/>
          </a:p>
          <a:p>
            <a:pPr marL="158750" indent="0">
              <a:buNone/>
            </a:pPr>
            <a:endParaRPr lang="fr-FR" dirty="0" smtClean="0"/>
          </a:p>
          <a:p>
            <a:pPr marL="158750" indent="0">
              <a:buNone/>
            </a:pPr>
            <a:r>
              <a:rPr lang="fr-FR" dirty="0" smtClean="0"/>
              <a:t>Selon</a:t>
            </a:r>
            <a:r>
              <a:rPr lang="fr-FR" baseline="0" dirty="0" smtClean="0"/>
              <a:t> </a:t>
            </a:r>
            <a:r>
              <a:rPr lang="fr-FR" baseline="0" dirty="0"/>
              <a:t>le cours de Martial</a:t>
            </a:r>
            <a:r>
              <a:rPr lang="fr-FR" baseline="0" dirty="0" smtClean="0"/>
              <a:t>, pas à peine de sélectionner les variables en amont, pas la peine de faire de l’interaction ni </a:t>
            </a:r>
            <a:r>
              <a:rPr lang="fr-FR" baseline="0" dirty="0" err="1" smtClean="0"/>
              <a:t>spline</a:t>
            </a:r>
            <a:r>
              <a:rPr lang="fr-FR" baseline="0" dirty="0" smtClean="0"/>
              <a:t>, nous </a:t>
            </a:r>
            <a:r>
              <a:rPr lang="fr-FR" baseline="0" dirty="0"/>
              <a:t>avons mis </a:t>
            </a:r>
            <a:r>
              <a:rPr lang="fr-FR" baseline="0" dirty="0" smtClean="0"/>
              <a:t>en </a:t>
            </a:r>
            <a:r>
              <a:rPr lang="fr-FR" baseline="0" dirty="0"/>
              <a:t>entrée </a:t>
            </a:r>
            <a:r>
              <a:rPr lang="fr-FR" baseline="0" dirty="0" smtClean="0"/>
              <a:t>le formule basic contenant ensemble </a:t>
            </a:r>
            <a:r>
              <a:rPr lang="fr-FR" baseline="0" dirty="0"/>
              <a:t>des variables (sauf celles très peu </a:t>
            </a:r>
            <a:r>
              <a:rPr lang="fr-FR" baseline="0" dirty="0" smtClean="0"/>
              <a:t>renseignée). Nous avons codé une CV à la main.</a:t>
            </a:r>
          </a:p>
          <a:p>
            <a:pPr marL="158750" indent="0">
              <a:buNone/>
            </a:pPr>
            <a:endParaRPr lang="fr-FR" baseline="0" dirty="0" smtClean="0"/>
          </a:p>
          <a:p>
            <a:pPr marL="0" lvl="0" indent="0" algn="l" rtl="0">
              <a:spcBef>
                <a:spcPts val="0"/>
              </a:spcBef>
              <a:spcAft>
                <a:spcPts val="0"/>
              </a:spcAft>
              <a:buNone/>
            </a:pPr>
            <a:r>
              <a:rPr lang="fr-FR" dirty="0" smtClean="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smtClean="0">
                <a:solidFill>
                  <a:srgbClr val="000000"/>
                </a:solidFill>
                <a:effectLst/>
                <a:latin typeface="Arial"/>
                <a:ea typeface="Arial"/>
                <a:cs typeface="Arial"/>
                <a:sym typeface="Arial"/>
              </a:rPr>
              <a:t>auc</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avantageux </a:t>
            </a:r>
            <a:r>
              <a:rPr lang="fr-FR" sz="1100" b="0" i="0" u="none" strike="noStrike" cap="none" dirty="0">
                <a:solidFill>
                  <a:srgbClr val="000000"/>
                </a:solidFill>
                <a:effectLst/>
                <a:latin typeface="Arial"/>
                <a:ea typeface="Arial"/>
                <a:cs typeface="Arial"/>
                <a:sym typeface="Arial"/>
              </a:rPr>
              <a:t>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smtClean="0">
                <a:solidFill>
                  <a:srgbClr val="000000"/>
                </a:solidFill>
                <a:effectLst/>
                <a:latin typeface="Arial"/>
                <a:ea typeface="Arial"/>
                <a:cs typeface="Arial"/>
                <a:sym typeface="Arial"/>
              </a:rPr>
              <a:t>Ainsi, nous avons sélectionner le modèle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puis effectuer la prédiction de notre </a:t>
            </a:r>
            <a:r>
              <a:rPr lang="fr-FR" sz="1100" b="0" i="0" u="none" strike="noStrike" cap="none" baseline="0" dirty="0" err="1" smtClean="0">
                <a:solidFill>
                  <a:srgbClr val="000000"/>
                </a:solidFill>
                <a:effectLst/>
                <a:latin typeface="Arial"/>
                <a:ea typeface="Arial"/>
                <a:cs typeface="Arial"/>
                <a:sym typeface="Arial"/>
              </a:rPr>
              <a:t>testset</a:t>
            </a:r>
            <a:r>
              <a:rPr lang="fr-FR" sz="1100" b="0" i="0" u="none" strike="noStrike" cap="none" baseline="0" dirty="0" smtClean="0">
                <a:solidFill>
                  <a:srgbClr val="000000"/>
                </a:solidFill>
                <a:effectLst/>
                <a:latin typeface="Arial"/>
                <a:ea typeface="Arial"/>
                <a:cs typeface="Arial"/>
                <a:sym typeface="Arial"/>
              </a:rPr>
              <a:t> avec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Ces résultats de prédiction a </a:t>
            </a:r>
            <a:r>
              <a:rPr lang="fr-FR" sz="1100" b="0" i="0" u="none" strike="noStrike" cap="none" baseline="0" dirty="0" smtClean="0">
                <a:solidFill>
                  <a:srgbClr val="000000"/>
                </a:solidFill>
                <a:effectLst/>
                <a:latin typeface="Arial"/>
                <a:ea typeface="Arial"/>
                <a:cs typeface="Arial"/>
                <a:sym typeface="Arial"/>
              </a:rPr>
              <a:t>une </a:t>
            </a:r>
            <a:r>
              <a:rPr lang="fr-FR" sz="1100" b="0" i="0" u="none" strike="noStrike" cap="none" baseline="0" dirty="0" err="1" smtClean="0">
                <a:solidFill>
                  <a:srgbClr val="000000"/>
                </a:solidFill>
                <a:effectLst/>
                <a:latin typeface="Arial"/>
                <a:ea typeface="Arial"/>
                <a:cs typeface="Arial"/>
                <a:sym typeface="Arial"/>
              </a:rPr>
              <a:t>accuracy</a:t>
            </a:r>
            <a:r>
              <a:rPr lang="fr-FR" sz="1100" b="0" i="0" u="none" strike="noStrike" cap="none" baseline="0" dirty="0" smtClean="0">
                <a:solidFill>
                  <a:srgbClr val="000000"/>
                </a:solidFill>
                <a:effectLst/>
                <a:latin typeface="Arial"/>
                <a:ea typeface="Arial"/>
                <a:cs typeface="Arial"/>
                <a:sym typeface="Arial"/>
              </a:rPr>
              <a:t> de  </a:t>
            </a:r>
            <a:endParaRPr lang="fr-FR" sz="1100" b="0" i="0" u="none" strike="noStrike" cap="none" dirty="0" smtClean="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montrent </a:t>
            </a:r>
            <a:r>
              <a:rPr lang="fr-FR" dirty="0"/>
              <a:t>la dépendance entre la</a:t>
            </a:r>
            <a:r>
              <a:rPr lang="fr-FR" baseline="0" dirty="0"/>
              <a:t> prédiction </a:t>
            </a:r>
            <a:r>
              <a:rPr lang="fr-FR" dirty="0"/>
              <a:t>cible et les variables </a:t>
            </a:r>
            <a:r>
              <a:rPr lang="fr-FR" dirty="0" smtClean="0"/>
              <a:t>d’entrées,</a:t>
            </a:r>
            <a:r>
              <a:rPr lang="fr-FR" baseline="0" dirty="0" smtClean="0"/>
              <a:t> en </a:t>
            </a:r>
            <a:r>
              <a:rPr lang="fr-FR" dirty="0" smtClean="0"/>
              <a:t>marginalisant </a:t>
            </a:r>
            <a:r>
              <a:rPr lang="fr-FR" dirty="0"/>
              <a:t>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a:t>
            </a:r>
            <a:r>
              <a:rPr lang="fr-FR" dirty="0" smtClean="0"/>
              <a:t>exemple, </a:t>
            </a:r>
            <a:r>
              <a:rPr lang="fr-FR" dirty="0"/>
              <a:t>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 Dans </a:t>
            </a:r>
            <a:r>
              <a:rPr lang="fr-FR" dirty="0" smtClean="0"/>
              <a:t>le tableau, chaque</a:t>
            </a:r>
            <a:r>
              <a:rPr lang="fr-FR" baseline="0" dirty="0" smtClean="0"/>
              <a:t> ligne est un relevé par une station données. Il y a  6-7 relevés par jour, dans les variables, nous retrouvons </a:t>
            </a:r>
            <a:r>
              <a:rPr lang="fr-FR" sz="1100" dirty="0" smtClean="0">
                <a:solidFill>
                  <a:srgbClr val="0070C0"/>
                </a:solidFill>
                <a:uFill>
                  <a:noFill/>
                </a:uFill>
              </a:rPr>
              <a:t>Température, Vitesse vent, Rafales, Humidité</a:t>
            </a: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Maintenant est de </a:t>
            </a:r>
            <a:r>
              <a:rPr lang="fr-FR" sz="1100" dirty="0" smtClean="0">
                <a:uFill>
                  <a:noFill/>
                </a:uFill>
              </a:rPr>
              <a:t>Relier les données météo au</a:t>
            </a:r>
            <a:r>
              <a:rPr lang="fr-FR" sz="1100" baseline="0" dirty="0" smtClean="0">
                <a:uFill>
                  <a:noFill/>
                </a:uFill>
              </a:rPr>
              <a:t> lieu </a:t>
            </a:r>
            <a:r>
              <a:rPr lang="fr-FR" sz="1100" dirty="0" smtClean="0">
                <a:uFill>
                  <a:noFill/>
                </a:uFill>
              </a:rPr>
              <a:t>d’accident, nous connaissons</a:t>
            </a:r>
            <a:r>
              <a:rPr lang="fr-FR" sz="1100" baseline="0" dirty="0" smtClean="0">
                <a:uFill>
                  <a:noFill/>
                </a:uFill>
              </a:rPr>
              <a:t> la commune d’accident</a:t>
            </a:r>
            <a:r>
              <a:rPr lang="fr-FR" sz="1100" dirty="0" smtClean="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uFill>
                  <a:noFill/>
                </a:uFill>
              </a:rPr>
              <a:t>1- D’abord trouver</a:t>
            </a:r>
            <a:r>
              <a:rPr lang="fr-FR" sz="1100" baseline="0" dirty="0" smtClean="0">
                <a:uFill>
                  <a:noFill/>
                </a:uFill>
              </a:rPr>
              <a:t> une fond de carte commune de </a:t>
            </a:r>
            <a:r>
              <a:rPr lang="fr-FR" sz="1100" baseline="0" dirty="0" smtClean="0">
                <a:uFill>
                  <a:noFill/>
                </a:uFill>
              </a:rPr>
              <a:t>INSEE (</a:t>
            </a:r>
            <a:r>
              <a:rPr lang="fr-FR" b="1" dirty="0" smtClean="0"/>
              <a:t>Institut national de l'information géographique</a:t>
            </a:r>
            <a:r>
              <a:rPr lang="fr-FR" sz="1100" baseline="0" dirty="0" smtClean="0">
                <a:uFill>
                  <a:noFill/>
                </a:uFill>
              </a:rPr>
              <a:t>)</a:t>
            </a:r>
            <a:endParaRPr lang="fr-FR" sz="1100" baseline="0" dirty="0" smtClean="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2- géo localiser les stations météo car nous avons leur long </a:t>
            </a:r>
            <a:r>
              <a:rPr lang="fr-FR" sz="1100" baseline="0" dirty="0" err="1" smtClean="0">
                <a:uFill>
                  <a:noFill/>
                </a:uFill>
              </a:rPr>
              <a:t>lat</a:t>
            </a:r>
            <a:endParaRPr lang="fr-FR" sz="1100" baseline="0" dirty="0" smtClean="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3- </a:t>
            </a:r>
            <a:r>
              <a:rPr lang="fr-FR" sz="1100" baseline="0" dirty="0" smtClean="0">
                <a:uFill>
                  <a:noFill/>
                </a:uFill>
              </a:rPr>
              <a:t>attribuer </a:t>
            </a:r>
            <a:r>
              <a:rPr lang="fr-FR" sz="1100" dirty="0" smtClean="0">
                <a:solidFill>
                  <a:srgbClr val="0070C0"/>
                </a:solidFill>
                <a:uFill>
                  <a:noFill/>
                </a:uFill>
              </a:rPr>
              <a:t>a chaque commune une station météo </a:t>
            </a:r>
            <a:r>
              <a:rPr lang="fr-FR" sz="1100" dirty="0" smtClean="0">
                <a:solidFill>
                  <a:srgbClr val="0070C0"/>
                </a:solidFill>
                <a:uFill>
                  <a:noFill/>
                </a:uFill>
              </a:rPr>
              <a:t>la </a:t>
            </a:r>
            <a:r>
              <a:rPr lang="fr-FR" sz="1100" dirty="0" smtClean="0">
                <a:solidFill>
                  <a:srgbClr val="0070C0"/>
                </a:solidFill>
                <a:uFill>
                  <a:noFill/>
                </a:uFill>
              </a:rPr>
              <a:t>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solidFill>
                  <a:srgbClr val="0070C0"/>
                </a:solidFill>
                <a:uFill>
                  <a:noFill/>
                </a:uFill>
              </a:rPr>
              <a:t>4-</a:t>
            </a:r>
            <a:r>
              <a:rPr lang="fr-FR" sz="1100" baseline="0" dirty="0" smtClean="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slide" Target="slide27.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24.xml"/><Relationship Id="rId5" Type="http://schemas.openxmlformats.org/officeDocument/2006/relationships/slide" Target="slide6.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T</a:t>
            </a:r>
            <a:r>
              <a:rPr lang="fr-FR" dirty="0" err="1"/>
              <a:t>itre</a:t>
            </a:r>
            <a:r>
              <a:rPr lang="fr-FR" dirty="0"/>
              <a:t> à</a:t>
            </a:r>
            <a:endParaRPr dirty="0"/>
          </a:p>
          <a:p>
            <a:pPr marL="0" lvl="0" indent="0" algn="r" rtl="0">
              <a:spcBef>
                <a:spcPts val="0"/>
              </a:spcBef>
              <a:spcAft>
                <a:spcPts val="0"/>
              </a:spcAft>
              <a:buClr>
                <a:schemeClr val="dk1"/>
              </a:buClr>
              <a:buSzPts val="1100"/>
              <a:buFont typeface="Arial"/>
              <a:buNone/>
            </a:pPr>
            <a:r>
              <a:rPr lang="en" dirty="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smtClean="0"/>
              <a:t>methods</a:t>
            </a:r>
            <a:endParaRPr lang="fr-FR" dirty="0" smtClean="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
            </a:r>
            <a:br>
              <a:rPr lang="en" dirty="0"/>
            </a:br>
            <a:r>
              <a:rPr lang="fr-FR" dirty="0"/>
              <a:t>Data </a:t>
            </a:r>
            <a:r>
              <a:rPr lang="fr-FR" dirty="0" err="1"/>
              <a:t>pre-processing</a:t>
            </a:r>
            <a:r>
              <a:rPr lang="fr-FR" dirty="0"/>
              <a:t/>
            </a:r>
            <a:br>
              <a:rPr lang="fr-FR" dirty="0"/>
            </a:br>
            <a:r>
              <a:rPr lang="fr-FR" dirty="0"/>
              <a:t>&amp;</a:t>
            </a:r>
            <a:r>
              <a:rPr lang="en" dirty="0"/>
              <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smtClean="0">
                <a:solidFill>
                  <a:srgbClr val="0070C0"/>
                </a:solidFill>
                <a:uFill>
                  <a:noFill/>
                </a:uFill>
              </a:rPr>
              <a:t>Luminosité, </a:t>
            </a:r>
            <a:r>
              <a:rPr lang="fr-FR" dirty="0"/>
              <a:t>Crépuscule </a:t>
            </a:r>
            <a:r>
              <a:rPr lang="fr-FR" dirty="0" smtClean="0"/>
              <a:t>et aube…</a:t>
            </a:r>
            <a:r>
              <a:rPr lang="fr-FR" sz="1600" dirty="0" smtClean="0">
                <a:uFill>
                  <a:noFill/>
                </a:uFill>
              </a:rPr>
              <a:t>)</a:t>
            </a:r>
            <a:endParaRPr lang="fr-FR" sz="1600" dirty="0">
              <a:uFill>
                <a:noFill/>
              </a:uFill>
            </a:endParaRP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1130299"/>
            <a:ext cx="7761226"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X</a:t>
            </a:r>
          </a:p>
          <a:p>
            <a:pPr marL="457200" lvl="5" indent="-298450">
              <a:spcBef>
                <a:spcPts val="300"/>
              </a:spcBef>
              <a:buSzPts val="1100"/>
              <a:buFont typeface="Arial"/>
              <a:buChar char="■"/>
            </a:pPr>
            <a:r>
              <a:rPr lang="fr-FR" sz="1600" dirty="0">
                <a:uFill>
                  <a:noFill/>
                </a:uFill>
              </a:rPr>
              <a:t>X</a:t>
            </a:r>
            <a:endParaRPr lang="fr-FR" sz="16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Statistique Descriptif </a:t>
            </a:r>
            <a:r>
              <a:rPr lang="en" dirty="0">
                <a:solidFill>
                  <a:srgbClr val="0070C0"/>
                </a:solidFill>
              </a:rPr>
              <a:t>(</a:t>
            </a:r>
            <a:r>
              <a:rPr lang="fr-FR" dirty="0">
                <a:solidFill>
                  <a:srgbClr val="0070C0"/>
                </a:solidFill>
              </a:rPr>
              <a:t>A toi de jouer Stéphane</a:t>
            </a:r>
            <a:r>
              <a:rPr lang="en" dirty="0">
                <a:solidFill>
                  <a:srgbClr val="0070C0"/>
                </a:solidFill>
              </a:rPr>
              <a:t>)</a:t>
            </a:r>
            <a:endParaRPr dirty="0">
              <a:solidFill>
                <a:srgbClr val="0070C0"/>
              </a:solidFill>
            </a:endParaRPr>
          </a:p>
        </p:txBody>
      </p:sp>
    </p:spTree>
    <p:extLst>
      <p:ext uri="{BB962C8B-B14F-4D97-AF65-F5344CB8AC3E}">
        <p14:creationId xmlns:p14="http://schemas.microsoft.com/office/powerpoint/2010/main" val="3269761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a:t>
            </a:r>
            <a:r>
              <a:rPr lang="fr-FR" b="1" dirty="0" smtClean="0">
                <a:solidFill>
                  <a:srgbClr val="434343"/>
                </a:solidFill>
                <a:latin typeface="Exo 2"/>
                <a:ea typeface="Exo 2"/>
                <a:cs typeface="Exo 2"/>
              </a:rPr>
              <a:t>Validation</a:t>
            </a:r>
            <a:endParaRPr lang="fr-FR" b="1" dirty="0">
              <a:solidFill>
                <a:srgbClr val="434343"/>
              </a:solidFill>
              <a:latin typeface="Exo 2"/>
              <a:ea typeface="Exo 2"/>
              <a:cs typeface="Exo 2"/>
            </a:endParaRP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smtClean="0">
                <a:solidFill>
                  <a:srgbClr val="434343"/>
                </a:solidFill>
                <a:latin typeface="Exo 2"/>
                <a:ea typeface="Exo 2"/>
                <a:cs typeface="Exo 2"/>
              </a:rPr>
              <a:t>(80</a:t>
            </a:r>
            <a:r>
              <a:rPr lang="fr-FR" b="1" dirty="0">
                <a:solidFill>
                  <a:srgbClr val="434343"/>
                </a:solidFill>
                <a:latin typeface="Exo 2"/>
                <a:ea typeface="Exo 2"/>
                <a:cs typeface="Exo 2"/>
              </a:rPr>
              <a:t>%)</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a:t>
            </a:r>
            <a:r>
              <a:rPr lang="fr-FR" dirty="0" smtClean="0"/>
              <a:t>engineering : </a:t>
            </a:r>
            <a:r>
              <a:rPr lang="fr-FR" dirty="0"/>
              <a:t>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X : 16 </a:t>
            </a:r>
            <a:r>
              <a:rPr lang="fr-FR" dirty="0">
                <a:solidFill>
                  <a:srgbClr val="434343"/>
                </a:solidFill>
                <a:uFill>
                  <a:noFill/>
                </a:uFill>
                <a:latin typeface="Roboto Condensed Light"/>
                <a:ea typeface="Roboto Condensed Light"/>
                <a:cs typeface="Roboto Condensed Light"/>
              </a:rPr>
              <a:t>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smtClean="0">
                <a:solidFill>
                  <a:srgbClr val="434343"/>
                </a:solidFill>
                <a:uFill>
                  <a:noFill/>
                </a:uFill>
                <a:latin typeface="Roboto Condensed Light"/>
                <a:ea typeface="Roboto Condensed Light"/>
                <a:cs typeface="Roboto Condensed Light"/>
              </a:rPr>
              <a:t>Degree</a:t>
            </a:r>
            <a:r>
              <a:rPr lang="fr-FR" dirty="0" smtClean="0">
                <a:solidFill>
                  <a:srgbClr val="434343"/>
                </a:solidFill>
                <a:uFill>
                  <a:noFill/>
                </a:uFill>
                <a:latin typeface="Roboto Condensed Light"/>
                <a:ea typeface="Roboto Condensed Light"/>
                <a:cs typeface="Roboto Condensed Light"/>
              </a:rPr>
              <a:t> </a:t>
            </a:r>
            <a:r>
              <a:rPr lang="fr-FR" dirty="0">
                <a:solidFill>
                  <a:srgbClr val="434343"/>
                </a:solidFill>
                <a:uFill>
                  <a:noFill/>
                </a:uFill>
                <a:latin typeface="Roboto Condensed Light"/>
                <a:ea typeface="Roboto Condensed Light"/>
                <a:cs typeface="Roboto Condensed Light"/>
              </a:rPr>
              <a:t>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smtClean="0">
                <a:solidFill>
                  <a:srgbClr val="434343"/>
                </a:solidFill>
                <a:uFill>
                  <a:noFill/>
                </a:uFill>
                <a:latin typeface="Roboto Condensed Light"/>
                <a:ea typeface="Roboto Condensed Light"/>
                <a:cs typeface="Roboto Condensed Light"/>
              </a:rPr>
              <a:t>Tuning</a:t>
            </a:r>
            <a:r>
              <a:rPr lang="fr-FR" dirty="0" smtClean="0">
                <a:solidFill>
                  <a:srgbClr val="434343"/>
                </a:solidFill>
                <a:uFill>
                  <a:noFill/>
                </a:uFill>
                <a:latin typeface="Roboto Condensed Light"/>
                <a:ea typeface="Roboto Condensed Light"/>
                <a:cs typeface="Roboto Condensed Light"/>
              </a:rPr>
              <a:t> </a:t>
            </a:r>
            <a:r>
              <a:rPr lang="fr-FR" dirty="0">
                <a:solidFill>
                  <a:srgbClr val="434343"/>
                </a:solidFill>
                <a:uFill>
                  <a:noFill/>
                </a:uFill>
                <a:latin typeface="Roboto Condensed Light"/>
                <a:ea typeface="Roboto Condensed Light"/>
                <a:cs typeface="Roboto Condensed Light"/>
              </a:rPr>
              <a:t>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a:t>
            </a:r>
            <a:r>
              <a:rPr lang="fr-FR" dirty="0" smtClean="0">
                <a:solidFill>
                  <a:srgbClr val="434343"/>
                </a:solidFill>
                <a:uFill>
                  <a:noFill/>
                </a:uFill>
                <a:latin typeface="Roboto Condensed Light"/>
                <a:ea typeface="Roboto Condensed Light"/>
                <a:cs typeface="Roboto Condensed Light"/>
              </a:rPr>
              <a:t>continues</a:t>
            </a:r>
            <a:endParaRPr lang="fr-FR" dirty="0">
              <a:solidFill>
                <a:srgbClr val="434343"/>
              </a:solidFill>
              <a:uFill>
                <a:noFill/>
              </a:uFill>
              <a:latin typeface="Roboto Condensed Light"/>
              <a:ea typeface="Roboto Condensed Light"/>
              <a:cs typeface="Roboto Condensed Light"/>
            </a:endParaRP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Fonction </a:t>
            </a:r>
            <a:r>
              <a:rPr lang="fr-FR" dirty="0" err="1" smtClean="0">
                <a:solidFill>
                  <a:srgbClr val="434343"/>
                </a:solidFill>
                <a:uFill>
                  <a:noFill/>
                </a:uFill>
                <a:latin typeface="Roboto Condensed Light"/>
                <a:ea typeface="Roboto Condensed Light"/>
                <a:cs typeface="Roboto Condensed Light"/>
              </a:rPr>
              <a:t>Spline</a:t>
            </a:r>
            <a:r>
              <a:rPr lang="fr-FR" dirty="0" smtClean="0">
                <a:solidFill>
                  <a:srgbClr val="434343"/>
                </a:solidFill>
                <a:uFill>
                  <a:noFill/>
                </a:uFill>
                <a:latin typeface="Roboto Condensed Light"/>
                <a:ea typeface="Roboto Condensed Light"/>
                <a:cs typeface="Roboto Condensed Light"/>
              </a:rPr>
              <a:t> codé à la main avec de </a:t>
            </a:r>
            <a:r>
              <a:rPr lang="fr-FR" dirty="0" err="1" smtClean="0">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smtClean="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smtClean="0">
                <a:solidFill>
                  <a:srgbClr val="434343"/>
                </a:solidFill>
                <a:uFill>
                  <a:noFill/>
                </a:uFill>
                <a:latin typeface="Roboto Condensed Light"/>
                <a:ea typeface="Roboto Condensed Light"/>
                <a:cs typeface="Roboto Condensed Light"/>
                <a:sym typeface="Roboto Condensed Light"/>
              </a:rPr>
              <a:t>Tuning</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smtClean="0">
                <a:solidFill>
                  <a:srgbClr val="434343"/>
                </a:solidFill>
                <a:uFill>
                  <a:noFill/>
                </a:uFill>
                <a:latin typeface="Roboto Condensed Light"/>
                <a:ea typeface="Roboto Condensed Light"/>
                <a:cs typeface="Roboto Condensed Light"/>
                <a:sym typeface="Roboto Condensed Light"/>
              </a:rPr>
              <a:t>paramètres</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smtClean="0">
                <a:solidFill>
                  <a:srgbClr val="0070C0"/>
                </a:solidFill>
                <a:uFill>
                  <a:noFill/>
                </a:uFill>
                <a:latin typeface="Roboto Condensed Light"/>
                <a:ea typeface="Roboto Condensed Light"/>
                <a:cs typeface="Roboto Condensed Light"/>
                <a:sym typeface="Roboto Condensed Light"/>
              </a:rPr>
              <a:t>      </a:t>
            </a:r>
            <a:r>
              <a:rPr lang="fr-FR" sz="1600" dirty="0" err="1" smtClean="0">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smtClean="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smtClean="0">
                <a:solidFill>
                  <a:srgbClr val="434343"/>
                </a:solidFill>
                <a:uFill>
                  <a:noFill/>
                </a:uFill>
                <a:latin typeface="Roboto Condensed Light"/>
                <a:ea typeface="Roboto Condensed Light"/>
                <a:cs typeface="Roboto Condensed Light"/>
              </a:rPr>
              <a:t>Search</a:t>
            </a:r>
            <a:r>
              <a:rPr lang="fr-FR" sz="1600" dirty="0" smtClean="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Interaction ou </a:t>
            </a:r>
            <a:r>
              <a:rPr lang="fr-FR" b="1" dirty="0" err="1" smtClean="0">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r>
              <a:rPr lang="fr-FR" dirty="0" smtClean="0">
                <a:solidFill>
                  <a:srgbClr val="0070C0"/>
                </a:solidFill>
                <a:uFill>
                  <a:noFill/>
                </a:uFill>
                <a:latin typeface="Roboto Condensed Light"/>
                <a:ea typeface="Roboto Condensed Light"/>
                <a:cs typeface="Roboto Condensed Light"/>
                <a:sym typeface="Roboto Condensed Light"/>
              </a:rPr>
              <a:t>)</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endParaRPr lang="fr-FR" sz="1600" dirty="0">
              <a:solidFill>
                <a:srgbClr val="434343"/>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xmlns="" val="tx"/>
                    </a:ext>
                  </a:extLst>
                </a:hlinkClick>
              </a:rPr>
              <a:t>resources</a:t>
            </a:r>
            <a:r>
              <a:rPr lang="en" dirty="0">
                <a:solidFill>
                  <a:srgbClr val="434343"/>
                </a:solidFill>
                <a:uFill>
                  <a:noFill/>
                </a:uFill>
                <a:hlinkClick r:id="" action="ppaction://noaction">
                  <a:extLst>
                    <a:ext uri="{A12FA001-AC4F-418D-AE19-62706E023703}">
                      <ahyp:hlinkClr xmlns:ahyp="http://schemas.microsoft.com/office/drawing/2018/hyperlinkcolor" xmlns=""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xmlns=""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4" action="ppaction://hlinksldjump">
                  <a:extLst>
                    <a:ext uri="{A12FA001-AC4F-418D-AE19-62706E023703}">
                      <ahyp:hlinkClr xmlns:ahyp="http://schemas.microsoft.com/office/drawing/2018/hyperlinkcolor" xmlns="" val="tx"/>
                    </a:ext>
                  </a:extLst>
                </a:hlinkClick>
              </a:rPr>
              <a:t> </a:t>
            </a: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xmlns=""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xmlns=""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6">
                  <a:extLst>
                    <a:ext uri="{A12FA001-AC4F-418D-AE19-62706E023703}">
                      <ahyp:hlinkClr xmlns:ahyp="http://schemas.microsoft.com/office/drawing/2018/hyperlinkcolor" xmlns=""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xmlns=""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xmlns=""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  </a:t>
            </a:r>
            <a:endParaRPr lang="fr-FR" dirty="0"/>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smtClean="0"/>
              <a:t>Boosted</a:t>
            </a:r>
            <a:r>
              <a:rPr lang="fr-FR" dirty="0" smtClean="0"/>
              <a:t> </a:t>
            </a:r>
            <a:r>
              <a:rPr lang="fr-FR" dirty="0" err="1" smtClean="0"/>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0,725</a:t>
            </a:r>
            <a:endParaRPr lang="fr-FR" sz="1600" dirty="0">
              <a:solidFill>
                <a:srgbClr val="434343"/>
              </a:solidFill>
              <a:uFill>
                <a:noFill/>
              </a:uFill>
              <a:latin typeface="Roboto Condensed Light"/>
              <a:ea typeface="Roboto Condensed Light"/>
              <a:cs typeface="Roboto Condensed Light"/>
            </a:endParaRP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a:t>
            </a:r>
            <a:r>
              <a:rPr lang="fr-FR" dirty="0" smtClean="0"/>
              <a:t>olynomial </a:t>
            </a:r>
            <a:r>
              <a:rPr lang="fr-FR" dirty="0"/>
              <a:t>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endParaRPr lang="fr-FR" dirty="0">
              <a:solidFill>
                <a:srgbClr val="0070C0"/>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0,865</a:t>
            </a:r>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smtClean="0">
                <a:solidFill>
                  <a:srgbClr val="C00000"/>
                </a:solidFill>
                <a:uFill>
                  <a:noFill/>
                </a:uFill>
                <a:latin typeface="Roboto Condensed Light"/>
                <a:ea typeface="Roboto Condensed Light"/>
                <a:cs typeface="Roboto Condensed Light"/>
                <a:sym typeface="Roboto Condensed Light"/>
              </a:rPr>
              <a:t>Boosted</a:t>
            </a:r>
            <a:r>
              <a:rPr lang="fr-FR" sz="1600" b="1" dirty="0" smtClean="0">
                <a:solidFill>
                  <a:srgbClr val="C00000"/>
                </a:solidFill>
                <a:uFill>
                  <a:noFill/>
                </a:uFill>
                <a:latin typeface="Roboto Condensed Light"/>
                <a:ea typeface="Roboto Condensed Light"/>
                <a:cs typeface="Roboto Condensed Light"/>
                <a:sym typeface="Roboto Condensed Light"/>
              </a:rPr>
              <a:t> </a:t>
            </a:r>
            <a:r>
              <a:rPr lang="fr-FR" sz="1600" b="1" dirty="0" err="1" smtClean="0">
                <a:solidFill>
                  <a:srgbClr val="C00000"/>
                </a:solidFill>
                <a:uFill>
                  <a:noFill/>
                </a:uFill>
                <a:latin typeface="Roboto Condensed Light"/>
                <a:ea typeface="Roboto Condensed Light"/>
                <a:cs typeface="Roboto Condensed Light"/>
                <a:sym typeface="Roboto Condensed Light"/>
              </a:rPr>
              <a:t>Trees</a:t>
            </a:r>
            <a:r>
              <a:rPr lang="fr-FR" sz="1600" b="1" dirty="0" smtClean="0">
                <a:solidFill>
                  <a:srgbClr val="C00000"/>
                </a:solidFill>
                <a:uFill>
                  <a:noFill/>
                </a:uFill>
                <a:latin typeface="Roboto Condensed Light"/>
                <a:ea typeface="Roboto Condensed Light"/>
                <a:cs typeface="Roboto Condensed Light"/>
                <a:sym typeface="Roboto Condensed Light"/>
              </a:rPr>
              <a:t> ou Polynomial SVM</a:t>
            </a:r>
            <a:endParaRPr lang="fr-FR" sz="1600" b="1" dirty="0">
              <a:solidFill>
                <a:srgbClr val="C00000"/>
              </a:solidFill>
              <a:uFill>
                <a:noFill/>
              </a:uFill>
              <a:latin typeface="Roboto Condensed Light"/>
              <a:ea typeface="Roboto Condensed Light"/>
              <a:cs typeface="Roboto Condensed Light"/>
              <a:sym typeface="Roboto Condensed Light"/>
            </a:endParaRP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a:t>
            </a:r>
            <a:r>
              <a:rPr lang="fr-FR" sz="1600" dirty="0" smtClean="0">
                <a:solidFill>
                  <a:srgbClr val="434343"/>
                </a:solidFill>
                <a:uFill>
                  <a:noFill/>
                </a:uFill>
                <a:latin typeface="Roboto Condensed Light"/>
                <a:ea typeface="Roboto Condensed Light"/>
                <a:cs typeface="Roboto Condensed Light"/>
                <a:sym typeface="Roboto Condensed Light"/>
              </a:rPr>
              <a:t>le </a:t>
            </a:r>
            <a:r>
              <a:rPr lang="fr-FR" sz="1600" dirty="0" err="1" smtClean="0">
                <a:solidFill>
                  <a:srgbClr val="434343"/>
                </a:solidFill>
                <a:uFill>
                  <a:noFill/>
                </a:uFill>
                <a:latin typeface="Roboto Condensed Light"/>
                <a:ea typeface="Roboto Condensed Light"/>
                <a:cs typeface="Roboto Condensed Light"/>
                <a:sym typeface="Roboto Condensed Light"/>
              </a:rPr>
              <a:t>Testset</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0,836</a:t>
            </a:r>
            <a:endParaRPr lang="fr-FR" sz="1600" dirty="0">
              <a:solidFill>
                <a:srgbClr val="434343"/>
              </a:solidFill>
              <a:uFill>
                <a:noFill/>
              </a:uFill>
              <a:latin typeface="Roboto Condensed Light"/>
              <a:ea typeface="Roboto Condensed Light"/>
              <a:cs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0,812</a:t>
            </a:r>
            <a:endParaRPr lang="fr-FR" sz="1600" dirty="0">
              <a:solidFill>
                <a:srgbClr val="434343"/>
              </a:solidFill>
              <a:uFill>
                <a:noFill/>
              </a:u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smtClean="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smtClean="0">
                <a:solidFill>
                  <a:srgbClr val="434343"/>
                </a:solidFill>
                <a:latin typeface="Exo 2"/>
                <a:ea typeface="Exo 2"/>
                <a:cs typeface="Exo 2"/>
                <a:sym typeface="Exo 2"/>
              </a:rPr>
              <a:t>Gestion </a:t>
            </a:r>
            <a:r>
              <a:rPr lang="fr-FR" b="1" dirty="0">
                <a:solidFill>
                  <a:srgbClr val="434343"/>
                </a:solidFill>
                <a:latin typeface="Exo 2"/>
                <a:ea typeface="Exo 2"/>
                <a:cs typeface="Exo 2"/>
                <a:sym typeface="Exo 2"/>
              </a:rPr>
              <a:t>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
        <p:nvSpPr>
          <p:cNvPr id="3" name="Sous-titre 2">
            <a:extLst>
              <a:ext uri="{FF2B5EF4-FFF2-40B4-BE49-F238E27FC236}">
                <a16:creationId xmlns:a16="http://schemas.microsoft.com/office/drawing/2014/main" id="{F9D58711-ACC3-4FFA-9E7C-51D6D0F0249A}"/>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2668266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600"/>
            <a:ext cx="6757925"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2 </a:t>
            </a:r>
            <a:endParaRPr dirty="0"/>
          </a:p>
        </p:txBody>
      </p:sp>
      <p:sp>
        <p:nvSpPr>
          <p:cNvPr id="685" name="Google Shape;685;p57"/>
          <p:cNvSpPr txBox="1">
            <a:spLocks noGrp="1"/>
          </p:cNvSpPr>
          <p:nvPr>
            <p:ph type="subTitle" idx="3"/>
          </p:nvPr>
        </p:nvSpPr>
        <p:spPr>
          <a:xfrm>
            <a:off x="533400" y="974701"/>
            <a:ext cx="7699200" cy="726507"/>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t>
            </a:r>
            <a:r>
              <a:rPr lang="en" sz="1400" b="1" dirty="0">
                <a:solidFill>
                  <a:srgbClr val="0070C0"/>
                </a:solidFill>
              </a:rPr>
              <a:t>(</a:t>
            </a:r>
            <a:r>
              <a:rPr lang="fr-FR" sz="1400" b="1" dirty="0">
                <a:solidFill>
                  <a:srgbClr val="0070C0"/>
                </a:solidFill>
              </a:rPr>
              <a:t>A toi de jouer Stéphane</a:t>
            </a:r>
            <a:r>
              <a:rPr lang="en" sz="1400" b="1" dirty="0">
                <a:solidFill>
                  <a:srgbClr val="0070C0"/>
                </a:solidFill>
              </a:rPr>
              <a:t>)</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2324637" y="457650"/>
            <a:ext cx="2010826" cy="564515"/>
          </a:xfrm>
          <a:prstGeom prst="rect">
            <a:avLst/>
          </a:prstGeom>
        </p:spPr>
      </p:pic>
    </p:spTree>
    <p:extLst>
      <p:ext uri="{BB962C8B-B14F-4D97-AF65-F5344CB8AC3E}">
        <p14:creationId xmlns:p14="http://schemas.microsoft.com/office/powerpoint/2010/main" val="482817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a:t>
            </a:r>
            <a:r>
              <a:rPr lang="fr-FR" sz="1300" dirty="0" smtClean="0">
                <a:uFill>
                  <a:noFill/>
                </a:uFill>
              </a:rPr>
              <a:t>jour </a:t>
            </a:r>
            <a:r>
              <a:rPr lang="fr-FR" sz="1300" dirty="0" smtClean="0">
                <a:uFill>
                  <a:noFill/>
                </a:uFill>
              </a:rPr>
              <a:t>par station</a:t>
            </a:r>
            <a:endParaRPr lang="fr-FR" sz="1300" dirty="0">
              <a:uFill>
                <a:noFill/>
              </a:uFill>
            </a:endParaRP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a:t>
            </a:r>
            <a:r>
              <a:rPr lang="fr-FR" sz="1400" b="1" dirty="0" smtClean="0">
                <a:solidFill>
                  <a:srgbClr val="434343"/>
                </a:solidFill>
                <a:latin typeface="Exo 2"/>
                <a:ea typeface="Exo 2"/>
                <a:cs typeface="Exo 2"/>
              </a:rPr>
              <a:t>métropole</a:t>
            </a:r>
            <a:endParaRPr lang="fr-FR" sz="1400" b="1" dirty="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1770</TotalTime>
  <Words>2483</Words>
  <Application>Microsoft Office PowerPoint</Application>
  <PresentationFormat>Affichage à l'écran (16:9)</PresentationFormat>
  <Paragraphs>334</Paragraphs>
  <Slides>29</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Nunito Light</vt:lpstr>
      <vt:lpstr>Roboto Condensed Light</vt:lpstr>
      <vt:lpstr>Wingdings</vt:lpstr>
      <vt:lpstr>Roboto Condensed</vt:lpstr>
      <vt:lpstr>Exo 2</vt:lpstr>
      <vt:lpstr>Quattrocento Sans</vt:lpstr>
      <vt:lpstr>Arial</vt:lpstr>
      <vt:lpstr>Fira Sans Extra Condensed Medium</vt:lpstr>
      <vt:lpstr>Tech Newsletter XL by Slidesgo</vt:lpstr>
      <vt:lpstr>Titre à Définir</vt:lpstr>
      <vt:lpstr>TABLE OF CONTENTS (version détaillée, pour nous)</vt:lpstr>
      <vt:lpstr>TABLE OF CONTENTS</vt:lpstr>
      <vt:lpstr>Contexte général</vt:lpstr>
      <vt:lpstr>Contexte général (A finaliser)</vt:lpstr>
      <vt:lpstr>Data sources &amp; problématiques</vt:lpstr>
      <vt:lpstr>SOURCE 1 </vt:lpstr>
      <vt:lpstr>SOURCE 2 </vt:lpstr>
      <vt:lpstr>SOURCE 3 </vt:lpstr>
      <vt:lpstr>1st Problématique</vt:lpstr>
      <vt:lpstr>2nd Problématique</vt:lpstr>
      <vt:lpstr> Data pre-processing &amp; Statistique Descriptif</vt:lpstr>
      <vt:lpstr>Data pre-processing</vt:lpstr>
      <vt:lpstr>Statistique Descriptif (A toi de jouer Stéphane)</vt:lpstr>
      <vt:lpstr>Feature engineering &amp; Modélisation </vt:lpstr>
      <vt:lpstr>Présentation PowerPoint</vt:lpstr>
      <vt:lpstr>Feature engineering : 5 recipes</vt:lpstr>
      <vt:lpstr>Modélisation</vt:lpstr>
      <vt:lpstr>Présentation PowerPoint</vt:lpstr>
      <vt:lpstr>  </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159</cp:revision>
  <dcterms:modified xsi:type="dcterms:W3CDTF">2021-06-18T20:12:23Z</dcterms:modified>
</cp:coreProperties>
</file>